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66" r:id="rId3"/>
    <p:sldId id="256" r:id="rId4"/>
    <p:sldId id="257" r:id="rId5"/>
    <p:sldId id="258" r:id="rId6"/>
    <p:sldId id="259" r:id="rId7"/>
    <p:sldId id="260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FF00"/>
    <a:srgbClr val="000099"/>
    <a:srgbClr val="FFFF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654" autoAdjust="0"/>
  </p:normalViewPr>
  <p:slideViewPr>
    <p:cSldViewPr>
      <p:cViewPr>
        <p:scale>
          <a:sx n="59" d="100"/>
          <a:sy n="59" d="100"/>
        </p:scale>
        <p:origin x="-1590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C7A82-727F-4CD4-9DB9-08484DFF861C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A0A1-EC0B-4928-82B0-70CBD60FE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464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C7A82-727F-4CD4-9DB9-08484DFF861C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A0A1-EC0B-4928-82B0-70CBD60FE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1596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C7A82-727F-4CD4-9DB9-08484DFF861C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A0A1-EC0B-4928-82B0-70CBD60FE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534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C7A82-727F-4CD4-9DB9-08484DFF861C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A0A1-EC0B-4928-82B0-70CBD60FE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007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C7A82-727F-4CD4-9DB9-08484DFF861C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A0A1-EC0B-4928-82B0-70CBD60FE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53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C7A82-727F-4CD4-9DB9-08484DFF861C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A0A1-EC0B-4928-82B0-70CBD60FE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611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C7A82-727F-4CD4-9DB9-08484DFF861C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A0A1-EC0B-4928-82B0-70CBD60FE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707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C7A82-727F-4CD4-9DB9-08484DFF861C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A0A1-EC0B-4928-82B0-70CBD60FE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789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C7A82-727F-4CD4-9DB9-08484DFF861C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A0A1-EC0B-4928-82B0-70CBD60FE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683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C7A82-727F-4CD4-9DB9-08484DFF861C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A0A1-EC0B-4928-82B0-70CBD60FE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6139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C7A82-727F-4CD4-9DB9-08484DFF861C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9A0A1-EC0B-4928-82B0-70CBD60FE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022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C7A82-727F-4CD4-9DB9-08484DFF861C}" type="datetimeFigureOut">
              <a:rPr lang="ru-RU" smtClean="0"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9A0A1-EC0B-4928-82B0-70CBD60FE1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2886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omanadvice.ru/analiticheskiy-um" TargetMode="Externa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User\Рабочий стол\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980728"/>
            <a:ext cx="4860121" cy="317046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987824" y="116632"/>
            <a:ext cx="3718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ГККП «Детский сад «Алтын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дән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C:\Users\InnoWeb\Desktop\360761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3232"/>
            <a:ext cx="4140200" cy="394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860679" y="2780928"/>
            <a:ext cx="4140200" cy="394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20666" y="4185441"/>
            <a:ext cx="531948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spc="300" dirty="0" smtClean="0">
                <a:ln w="10541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МОДЕРНИЗАЦИЯ </a:t>
            </a:r>
          </a:p>
          <a:p>
            <a:r>
              <a:rPr lang="ru-RU" sz="4400" b="1" spc="300" dirty="0" smtClean="0">
                <a:ln w="10541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ОБЩЕСТВЕННОГО </a:t>
            </a:r>
          </a:p>
          <a:p>
            <a:r>
              <a:rPr lang="ru-RU" sz="4400" b="1" spc="300" dirty="0" smtClean="0">
                <a:ln w="10541" cmpd="sng">
                  <a:solidFill>
                    <a:schemeClr val="bg1">
                      <a:lumMod val="50000"/>
                    </a:schemeClr>
                  </a:solidFill>
                  <a:prstDash val="solid"/>
                </a:ln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СОЗНАНИЯ</a:t>
            </a:r>
            <a:endParaRPr lang="ru-RU" sz="4400" b="1" spc="300" dirty="0">
              <a:ln w="10541" cmpd="sng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cmsko.sko.kz/uploaded/iir.sko.kz/galleries/ruhani_zhangyru_rus/big/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6" y="692696"/>
            <a:ext cx="9088388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18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548680"/>
            <a:ext cx="8640960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Казахстан вступил в новый исторический период.</a:t>
            </a:r>
          </a:p>
          <a:p>
            <a:pPr algn="ctr"/>
            <a:endParaRPr lang="en-US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pPr algn="ctr"/>
            <a:r>
              <a:rPr lang="ru-RU" sz="60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6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6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ойти </a:t>
            </a:r>
            <a:r>
              <a:rPr lang="ru-RU" sz="6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тридцатку развитых государств мира</a:t>
            </a:r>
            <a:r>
              <a:rPr lang="ru-RU" sz="6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en-US" sz="24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3918654" y="692696"/>
            <a:ext cx="4968552" cy="4893647"/>
          </a:xfrm>
          <a:prstGeom prst="rect">
            <a:avLst/>
          </a:prstGeom>
          <a:noFill/>
          <a:ln>
            <a:noFill/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бы выделил несколько направлений модернизации сознания как общества в целом, так и каждого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казахстанца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…</a:t>
            </a:r>
            <a:r>
              <a:rPr kumimoji="0" lang="kk-KZ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Конкурентоспособность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FF006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Прагматизм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FF006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Сохранение национальной идентичности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FF006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Культ знания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FF006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Эволюционное, а не революционное развитие Казахстана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FF0066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Открытость сознания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rgbClr val="FF0066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s://scontent-lht6-1.cdninstagram.com/t51.2885-15/e35/18095040_1249418758508058_7795314171351924736_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1" t="13405" r="18806" b="8528"/>
          <a:stretch/>
        </p:blipFill>
        <p:spPr bwMode="auto">
          <a:xfrm>
            <a:off x="539552" y="332656"/>
            <a:ext cx="3103593" cy="355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27509" y="332656"/>
            <a:ext cx="456497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 Конкурентоспособность</a:t>
            </a:r>
          </a:p>
          <a:p>
            <a:endParaRPr lang="ru-RU" sz="2800" b="1" i="1" dirty="0" smtClean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означает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прежде всего</a:t>
            </a:r>
            <a:r>
              <a:rPr lang="ru-RU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способность нации предложить что-либо выигрышное</a:t>
            </a:r>
            <a:r>
              <a:rPr lang="ru-RU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 цене и качеству на региональных и глобальных рынках.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3212976"/>
            <a:ext cx="8496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это не только материальный продукт, но и знания, услуги, интеллектуальные продукты, наконец, качество трудового ресурса.</a:t>
            </a:r>
          </a:p>
          <a:p>
            <a:pPr algn="just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Особенность завтрашнего дня в том, что именно 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конкурентоспособность человека, а не наличие минеральных ресурсов, становится фактором успеха нации.</a:t>
            </a:r>
            <a:endParaRPr lang="ru-RU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Поэтому любому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казахстанцу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как и нации в целом, необходимо 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обладать набором качеств,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достойныхXXI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века.  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среди безусловных предпосылок этого выступают такие факторы, как 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компьютерная грамотность, знание иностранных языков, культурная открытость.</a:t>
            </a:r>
            <a:endParaRPr lang="ru-RU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Поэтому и программа 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«Цифровой Казахстан»,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программа </a:t>
            </a:r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трехъязычия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программа культурного и конфессионального согласия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– это часть подготовки нации (всех </a:t>
            </a:r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казахстанцев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 к жизни в XXI веке. 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Это часть нашей конкурентоспособности.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https://www.syl.ru/misc/i/ai/200837/8912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89641"/>
            <a:ext cx="3643941" cy="2732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79912" y="0"/>
            <a:ext cx="5256584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2. </a:t>
            </a:r>
            <a:r>
              <a:rPr lang="ru-RU" sz="2800" b="1" i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Прагматизм</a:t>
            </a:r>
          </a:p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В 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современном бытовом значении, прагматичный человек это – сильная личность, для которой характерны:</a:t>
            </a:r>
          </a:p>
          <a:p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преобладание логического и 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аналитического склада ума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стратегичность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отрицает идеализм;</a:t>
            </a:r>
          </a:p>
          <a:p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все проверяет на практике («люди действия»);</a:t>
            </a:r>
          </a:p>
          <a:p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умеет грамотно планировать свое время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4989" y="3068960"/>
            <a:ext cx="871296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На 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протяжении столетий </a:t>
            </a:r>
            <a:r>
              <a:rPr lang="ru-RU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наши предки сохранили уникальный экологически правильный уклад жизни,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сохраняя среду обитания, ресурсы земли, очень прагматично и экономно расходуя ее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ресурсы</a:t>
            </a:r>
          </a:p>
          <a:p>
            <a:pPr algn="just"/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только за несколько лет в середине прошлого века нерациональное использование ресурсов привело к исчезновению Аральского моря, превращению тысяч гектаров плодородных земель в зоны экологического бедствия. И это пример крайне </a:t>
            </a:r>
            <a:r>
              <a:rPr lang="ru-RU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непрагматичного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отношения к окружающей среде. </a:t>
            </a:r>
          </a:p>
          <a:p>
            <a:pPr algn="just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Прагматизм 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есть противоположность расточительности, кичливости, жизни напоказ. Культура современного общества – это культура умеренности, культура достатка, а не роскоши, это культура рациональности.</a:t>
            </a:r>
          </a:p>
          <a:p>
            <a:pPr algn="just"/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Умение жить рационально, с акцентом на достижение реальных целей, с акцентом на образование, здоровый образ жизни и профессиональный успех – это и есть прагматизм в поведении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https://us.123rf.com/450wm/anatolymas/anatolymas1004/anatolymas100400009/6794171-3d-small-people-joined-hands-round-the-earth.-3d-image.-isolated-white-background..jpg?ver=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50" y="37768"/>
            <a:ext cx="3354415" cy="3018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62027" y="50930"/>
            <a:ext cx="5458445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Сохранение </a:t>
            </a:r>
            <a:r>
              <a:rPr lang="ru-RU" sz="2800" b="1" i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национальной </a:t>
            </a:r>
            <a:r>
              <a:rPr lang="ru-RU" sz="2800" b="1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идентичности</a:t>
            </a:r>
          </a:p>
          <a:p>
            <a:endParaRPr lang="ru-RU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Само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понятие духовной модернизации предполагает изменения в национальном сознании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Здесь есть два момента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Во-первых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это 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изменение в рамках национального сознания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Во-вторых,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это 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сохранение внутреннего ядра национального «Я» при изменении некоторых его черт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http://static.akipress.org/127/.upload/kgnews/5/10705.1.14315805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38" y="24218"/>
            <a:ext cx="3119102" cy="311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8463" y="3645024"/>
            <a:ext cx="865243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чем опасность господствующих сегодня моделей модернизации? В том, что 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</a:t>
            </a:r>
          </a:p>
          <a:p>
            <a:r>
              <a:rPr lang="ru-RU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одернизация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рассматривается как переход от национальной модели развития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</a:t>
            </a:r>
          </a:p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некой единой, универсальной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Но жизнь неизменно доказывает, что 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это ошибка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</a:t>
            </a:r>
          </a:p>
          <a:p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практике 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разные регионы и страны выработали свои модели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Наши национальные 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традиции и обычаи, язык и музыка, </a:t>
            </a: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литера</a:t>
            </a:r>
          </a:p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тура 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свадебные обряды, –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одним словом, 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национальный дух, должны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</a:t>
            </a:r>
          </a:p>
          <a:p>
            <a:r>
              <a:rPr lang="ru-RU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ечно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оставаться с нами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AutoShape 4" descr="http://monateka.com/images/131230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0639" y="3019259"/>
            <a:ext cx="86409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культ образования должен быть всеобщим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И тому есть жесткая и ясная причина. Технологическая революция ведет к тому, что 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ближайшие десятилетия половина существующих профессий исчезнет.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Такой скорости изменения профессионального облика экономики не знала ни одна эпоха.</a:t>
            </a:r>
          </a:p>
          <a:p>
            <a:pPr algn="just"/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мы вступили в эту эпоху. В таких условиях 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успешно жить сможет только высокообразованный человек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который может относительно легко менять профессию именно благодаря высокому уровню образования.</a:t>
            </a:r>
          </a:p>
          <a:p>
            <a:pPr algn="just"/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Поэтому Казахстан сегодня в числе </a:t>
            </a:r>
            <a:r>
              <a:rPr lang="ru-RU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самых передовых стран мира по доле бюджетных расходов на образование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67944" y="188640"/>
            <a:ext cx="4968552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Культ знания</a:t>
            </a:r>
          </a:p>
          <a:p>
            <a:endParaRPr lang="ru-RU" sz="16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Стремление к образованию всегда было характерно для нашего народа.</a:t>
            </a: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Многое было сделано за годы Независимости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Мы подготовили десятки тысяч молодых специалистов в лучших университетах мира. Мы 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создали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ряд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университетов очень высокого уровня, систему интеллектуальных школ 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 многое другое.</a:t>
            </a:r>
            <a:endParaRPr lang="ru-RU" sz="1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AutoShape 2" descr="http://co8tula.ru/upload/iblock/c03/c03cbb5dfe9fc194eaaf6b17052688c7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://co8tula.ru/upload/iblock/c03/c03cbb5dfe9fc194eaaf6b17052688c7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://monateka.com/images/131230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://monateka.com/images/1312301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168746"/>
            <a:ext cx="2973710" cy="285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5856" y="188640"/>
            <a:ext cx="568863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 Эволюционное</a:t>
            </a:r>
            <a:r>
              <a:rPr lang="ru-RU" sz="2800" b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а не революционное развитие Казахстана</a:t>
            </a:r>
            <a:endParaRPr lang="ru-RU" sz="2800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этом году исполнится 100 лет со дня тех радикальных перемен на огромной части Евразии, что произошли в октябре 1917 года. 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Весь ХХ век прошел под знаком революционных потрясений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" t="10667" r="-600" b="-10667"/>
          <a:stretch/>
        </p:blipFill>
        <p:spPr bwMode="auto">
          <a:xfrm>
            <a:off x="179512" y="188640"/>
            <a:ext cx="2952328" cy="2214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6764" y="2549229"/>
            <a:ext cx="896448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Каждый народ извлекает свои уроки из истории. Это его право, и нельзя навязывать другим свою точку зрения. 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 также никто не вправе навязывать нам свое субъективное видение истории.</a:t>
            </a:r>
            <a:endParaRPr lang="ru-RU" sz="1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 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уроки ХХ  века для нашего народа во многом трагические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Во-первых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был сломан естественный путь национального развития и навязаны чуждые формы общественного устройства.</a:t>
            </a:r>
          </a:p>
          <a:p>
            <a:pPr lvl="0"/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Во-вторых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нанесен страшный демографический удар по нации. Удар, который сказался на протяжении целого столетия.</a:t>
            </a:r>
          </a:p>
          <a:p>
            <a:pPr lvl="0"/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В-третьих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едва не были утрачены казахский язык и культура.</a:t>
            </a:r>
          </a:p>
          <a:p>
            <a:pPr lvl="0"/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В-четвертых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территория Казахстана превратилась во многих регионах в территорию экологического бедствия.</a:t>
            </a:r>
          </a:p>
          <a:p>
            <a:pPr lvl="0"/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Конечно, в истории не бывает только черного и белого цвета. 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XX век принес немало позитивного Казахстану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/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Это индустриализация, создание социальной и производственной инфра-структуры, формирование новой интеллигенции.</a:t>
            </a:r>
          </a:p>
          <a:p>
            <a:pPr lvl="0"/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Определенная модернизация произошла. Но 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это была модернизация территории, а не нации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188640"/>
            <a:ext cx="8856984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Мы должны ясно понимать уроки истории. Эпоха революций не прошла. Они сильно изменились по форме и содержанию. Но вся наша недавняя история говорит прямо и недвусмысленно: только эволюционное развитие дает нации шанс на процветание. В противном случае мы снова попадем в исторический капкан.</a:t>
            </a:r>
          </a:p>
          <a:p>
            <a:pPr algn="just"/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Эволюционное развитие как принцип идеологии должно быть одним из ориентиров и на личностном, индивидуальном уровне для каждого </a:t>
            </a:r>
            <a:r>
              <a:rPr lang="ru-RU" sz="1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казахстанца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Конечно, эволюционное развитие общества как принцип не означает вечной консервации, но важно понять не только уроки истории, но и примеры современности и сигналы будущего.</a:t>
            </a:r>
          </a:p>
          <a:p>
            <a:pPr algn="just"/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Характер революций изменился. Они обретают отчетливую национальную, религиозную, культурную или сепаратистскую окраску. Но в подавляющем большинстве случаев все кончается насилием и экономическим крахом.</a:t>
            </a:r>
          </a:p>
        </p:txBody>
      </p:sp>
      <p:sp>
        <p:nvSpPr>
          <p:cNvPr id="3" name="AutoShape 2" descr="http://www.inform.kz/lenta/contest_files/uploads/171214191302354e_%D0%9E%D0%A2%D0%9A%D0%A0%D0%AB%D0%A2%D0%9E%D0%A1%D0%A2%D0%AC-%D0%A1%D0%9E%D0%97%D0%9D%D0%90%D0%9D%D0%98%D0%AF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178" y="2996952"/>
            <a:ext cx="456247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9872" y="260648"/>
            <a:ext cx="572412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6. Открытость </a:t>
            </a:r>
            <a:r>
              <a:rPr lang="ru-RU" sz="2800" b="1" i="1" dirty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сознания</a:t>
            </a:r>
          </a:p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Открытость 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сознания означает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по крайней мере 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три особенности сознания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Во-первых,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понимание того, что творится в большом мире, что происходит вокруг твоей страны, что происходит в твоей части планеты.</a:t>
            </a:r>
          </a:p>
          <a:p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Во-вторых,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открытость сознания – 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это готовность к переменам,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которые несет новый технологический уклад. Он изменит в ближайшие 10 лет огромные пласты нашей жизни – работу, быт, отдых, жилище, способы человеческого общения. </a:t>
            </a:r>
          </a:p>
          <a:p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В-третьих,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способность перенимать чужой опыт, учиться у других</a:t>
            </a: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Две великие азиатские державы, Япония и Китай – классическое воплощение этих способностей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3776601"/>
            <a:ext cx="86409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Открытость и восприимчивость к лучшим достижениям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а не заведомое отталкивание всего «не своего»</a:t>
            </a:r>
          </a:p>
          <a:p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Почему столь важно открытое сознание в будущем мире? Если </a:t>
            </a:r>
            <a:r>
              <a:rPr lang="ru-RU" sz="16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казахстанцы</a:t>
            </a:r>
            <a:r>
              <a:rPr lang="ru-RU" sz="1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будут судить о мире из окон своих домов, то можно и не увидеть, какие бури надвигаются в мире, на материке или в соседних странах. Можно не увидеть леса за деревьями, можно не понять даже внешних пружин, которые заставляют нас иногда серьезно менять подходы.</a:t>
            </a:r>
            <a:endParaRPr lang="ru-RU" sz="1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2" descr="http://bowles4bowen.com/BioScans_files/stick_figure_gears_turning_80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31" y="243458"/>
            <a:ext cx="2808312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620688"/>
            <a:ext cx="777686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i="1" dirty="0" smtClean="0"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внимания!</a:t>
            </a:r>
            <a:r>
              <a:rPr lang="ru-RU" sz="4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https://static8.depositphotos.com/1006463/1021/i/450/depositphotos_10219427-stock-photo-3d-man-business-man-tak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916832"/>
            <a:ext cx="4286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86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</TotalTime>
  <Words>190</Words>
  <Application>Microsoft Office PowerPoint</Application>
  <PresentationFormat>Экран (4:3)</PresentationFormat>
  <Paragraphs>76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Назгуль</cp:lastModifiedBy>
  <cp:revision>22</cp:revision>
  <dcterms:created xsi:type="dcterms:W3CDTF">2017-08-30T14:40:18Z</dcterms:created>
  <dcterms:modified xsi:type="dcterms:W3CDTF">2018-02-15T10:18:46Z</dcterms:modified>
</cp:coreProperties>
</file>